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78" r:id="rId5"/>
    <p:sldId id="279" r:id="rId6"/>
    <p:sldId id="280" r:id="rId7"/>
    <p:sldId id="284" r:id="rId8"/>
    <p:sldId id="282" r:id="rId9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8C6DA"/>
    <a:srgbClr val="E4947A"/>
    <a:srgbClr val="9BFFAB"/>
    <a:srgbClr val="715EFF"/>
    <a:srgbClr val="785EFF"/>
    <a:srgbClr val="D9D9D9"/>
    <a:srgbClr val="FFC598"/>
    <a:srgbClr val="D4D4D4"/>
    <a:srgbClr val="FFC4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9" d="100"/>
          <a:sy n="79" d="100"/>
        </p:scale>
        <p:origin x="180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DEF7BF-8677-4414-86E1-BB2AAF45A13B}" type="datetime1">
              <a:rPr lang="ru-RU" smtClean="0"/>
              <a:t>08.04.2024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22A696-3C21-4250-AD61-03F1E1BF326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39855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28083-36D7-4636-A812-907FF9D7C267}" type="datetime1">
              <a:rPr lang="ru-RU" smtClean="0"/>
              <a:pPr/>
              <a:t>08.04.2024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E6DE88F-1F85-4A27-9D34-D74A50E7B0DA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E6DE88F-1F85-4A27-9D34-D74A50E7B0DA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56121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ru-RU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ru-RU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8471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ru-RU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5410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ru-RU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ru-RU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6077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noProof="0"/>
              <a:t>Образец подзаголовка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90E520-686D-4C71-8133-4EA692C955A9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246B87-8E16-4093-801D-C24D9D7EC119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68C2FC-11E6-47DA-8531-957371E4E221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 rtl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ABFD61-962E-4157-977B-58AAA58B15E2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  <p:sp>
        <p:nvSpPr>
          <p:cNvPr id="11" name="Надпись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u-R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«</a:t>
            </a:r>
          </a:p>
        </p:txBody>
      </p:sp>
      <p:sp>
        <p:nvSpPr>
          <p:cNvPr id="13" name="Надпись 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с имен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FC0D30-2288-4C22-9F23-799DF7591430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6CE77A-153C-497F-9BB1-25A9DFFF5F3F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Рисунок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Рисунок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19" name="Текст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0" name="Рисунок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26" name="Рисунок 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EEEF43-3400-4A9E-81BF-C7BEEADDFE41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3A72F9-4256-4359-B342-64C7E8DCC659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C6FF0E-EB4C-439A-A443-070F1507FB7E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DD90D4-56AF-4E6B-B35D-872C35047082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Рисунок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AC35DE-DDDF-490A-8410-1A39B9D9ACED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7BDB06-5E9D-4BFC-B202-8D78BF6A8453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C874C4-3349-4618-A49A-57DEFB6F7BFB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A705E8-F76D-47F7-8C93-B438C95088DE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u-RU" noProof="0"/>
              <a:t>Вставка рисунка</a:t>
            </a:r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04A2CF-2624-43E6-98B0-2BA1BDD73BD5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ru-RU" noProof="0" dirty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798B96AE-99FB-476F-9A0D-2322D8B66A52}" type="datetime1">
              <a:rPr lang="ru-RU" noProof="0" smtClean="0"/>
              <a:t>08.04.2024</a:t>
            </a:fld>
            <a:endParaRPr lang="ru-RU" noProof="0" dirty="0"/>
          </a:p>
        </p:txBody>
      </p:sp>
      <p:sp>
        <p:nvSpPr>
          <p:cNvPr id="5" name="Нижний колонтитул 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endParaRPr lang="ru-RU" noProof="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3A98EE3D-8CD1-4C3F-BD1C-C98C9596463C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0" Type="http://schemas.openxmlformats.org/officeDocument/2006/relationships/image" Target="../media/image9.png"/><Relationship Id="rId4" Type="http://schemas.openxmlformats.org/officeDocument/2006/relationships/image" Target="../media/image1.jpe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Полилиния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p14="http://schemas.microsoft.com/office/powerpoint/2010/main"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9034" y="1545460"/>
            <a:ext cx="8864050" cy="1234316"/>
          </a:xfrm>
        </p:spPr>
        <p:txBody>
          <a:bodyPr rtlCol="0">
            <a:noAutofit/>
          </a:bodyPr>
          <a:lstStyle/>
          <a:p>
            <a:pPr algn="l"/>
            <a:r>
              <a:rPr lang="en-US" sz="8000" dirty="0" smtClean="0">
                <a:solidFill>
                  <a:schemeClr val="tx1"/>
                </a:solidFill>
                <a:latin typeface="Montserrat" panose="00000500000000000000" pitchFamily="2" charset="-52"/>
              </a:rPr>
              <a:t>KALASHNIK</a:t>
            </a:r>
            <a:endParaRPr lang="ru-RU" sz="8000" dirty="0">
              <a:solidFill>
                <a:schemeClr val="tx1"/>
              </a:solidFill>
              <a:latin typeface="Montserrat" panose="00000500000000000000" pitchFamily="2" charset="-52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90044" y="4841901"/>
            <a:ext cx="1615139" cy="587687"/>
          </a:xfrm>
        </p:spPr>
        <p:txBody>
          <a:bodyPr rtlCol="0">
            <a:normAutofit fontScale="70000" lnSpcReduction="20000"/>
          </a:bodyPr>
          <a:lstStyle/>
          <a:p>
            <a:pPr algn="l"/>
            <a:r>
              <a:rPr lang="ru-RU" sz="2300" dirty="0"/>
              <a:t>Руководство по использованию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585216" y="573024"/>
            <a:ext cx="11106912" cy="5815584"/>
          </a:xfrm>
          <a:prstGeom prst="rect">
            <a:avLst/>
          </a:prstGeom>
          <a:noFill/>
          <a:ln w="38100">
            <a:solidFill>
              <a:srgbClr val="FFFF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Прямоугольник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7050" y="421493"/>
            <a:ext cx="4629260" cy="1028323"/>
          </a:xfrm>
        </p:spPr>
        <p:txBody>
          <a:bodyPr rtlCol="0" anchor="b">
            <a:normAutofit/>
          </a:bodyPr>
          <a:lstStyle/>
          <a:p>
            <a:pPr algn="l"/>
            <a:r>
              <a:rPr lang="ru-RU" sz="1800" dirty="0"/>
              <a:t>	</a:t>
            </a: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5210" y="296802"/>
            <a:ext cx="5318605" cy="5310889"/>
          </a:xfrm>
        </p:spPr>
        <p:txBody>
          <a:bodyPr rtlCol="0" anchor="t">
            <a:normAutofit fontScale="25000" lnSpcReduction="20000"/>
          </a:bodyPr>
          <a:lstStyle/>
          <a:p>
            <a:pPr marL="36900" indent="0">
              <a:buNone/>
            </a:pPr>
            <a:r>
              <a:rPr lang="ru-RU" sz="11200" dirty="0">
                <a:solidFill>
                  <a:srgbClr val="D1D5DB"/>
                </a:solidFill>
                <a:effectLst/>
                <a:latin typeface="Myriad Pro"/>
              </a:rPr>
              <a:t>"Искренний вкус мира" </a:t>
            </a:r>
            <a:r>
              <a:rPr lang="en-US" sz="11200" dirty="0">
                <a:solidFill>
                  <a:srgbClr val="D1D5DB"/>
                </a:solidFill>
                <a:effectLst/>
                <a:latin typeface="Myriad Pro"/>
              </a:rPr>
              <a:t>– </a:t>
            </a:r>
            <a:r>
              <a:rPr lang="ru-RU" sz="11200" dirty="0">
                <a:solidFill>
                  <a:srgbClr val="D1D5DB"/>
                </a:solidFill>
                <a:effectLst/>
                <a:latin typeface="Myriad Pro"/>
              </a:rPr>
              <a:t>это основная идея нашего бренда, которая отражает как нашу философию, так и обещание</a:t>
            </a:r>
            <a:r>
              <a:rPr lang="en-US" sz="11200" dirty="0">
                <a:solidFill>
                  <a:srgbClr val="D1D5DB"/>
                </a:solidFill>
                <a:effectLst/>
                <a:latin typeface="Myriad Pro"/>
              </a:rPr>
              <a:t> </a:t>
            </a:r>
            <a:r>
              <a:rPr lang="ru-RU" sz="11200" dirty="0">
                <a:solidFill>
                  <a:srgbClr val="D1D5DB"/>
                </a:solidFill>
                <a:effectLst/>
                <a:latin typeface="Myriad Pro"/>
              </a:rPr>
              <a:t>клиентам.</a:t>
            </a:r>
          </a:p>
          <a:p>
            <a:pPr marL="36900" indent="0">
              <a:buNone/>
            </a:pPr>
            <a:endParaRPr lang="ru-RU" sz="11200" dirty="0">
              <a:solidFill>
                <a:srgbClr val="D1D5DB"/>
              </a:solidFill>
              <a:effectLst/>
              <a:latin typeface="Myriad Pro"/>
            </a:endParaRPr>
          </a:p>
          <a:p>
            <a:pPr marL="36900" indent="0">
              <a:buNone/>
            </a:pPr>
            <a:r>
              <a:rPr lang="ru-RU" sz="7200" b="0" i="0" dirty="0">
                <a:solidFill>
                  <a:srgbClr val="D1D5DB"/>
                </a:solidFill>
                <a:effectLst/>
                <a:latin typeface="Myriad Pro"/>
              </a:rPr>
              <a:t>"</a:t>
            </a:r>
            <a:r>
              <a:rPr lang="en-US" sz="7200" b="0" i="0" dirty="0" err="1">
                <a:solidFill>
                  <a:srgbClr val="D1D5DB"/>
                </a:solidFill>
                <a:effectLst/>
                <a:latin typeface="Myriad Pro"/>
              </a:rPr>
              <a:t>Kalashnik</a:t>
            </a:r>
            <a:r>
              <a:rPr lang="ru-RU" sz="7200" b="0" i="0" dirty="0">
                <a:solidFill>
                  <a:srgbClr val="D1D5DB"/>
                </a:solidFill>
                <a:effectLst/>
                <a:latin typeface="Myriad Pro"/>
              </a:rPr>
              <a:t>" - это подлинное воплощение хорошего вкуса, стиля и эксклюзивности. Мы стремимся предоставить нашим клиентам широкий ассортимент алкогольных напитков мировых брендов, которые не оставят равнодушными даже самых требовательных ценителей выпивки. Наша целевая аудитория - люди, которые ценят качественный алкоголь, ищут новые вкусы и идеи для своих вечеринок или свиданий. Мы находимся в конкурентной среде с другими интернет-магазинами алкоголя, однако мы стремимся предоставлять нашим клиентам более широкий ассортимент, более выгодные цены и высокий сервис.</a:t>
            </a:r>
          </a:p>
          <a:p>
            <a:endParaRPr lang="ru-RU" sz="2400" dirty="0">
              <a:latin typeface="Myriad Pro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559B53F-64E9-03D8-99D7-C7A5270064E8}"/>
              </a:ext>
            </a:extLst>
          </p:cNvPr>
          <p:cNvSpPr/>
          <p:nvPr/>
        </p:nvSpPr>
        <p:spPr>
          <a:xfrm>
            <a:off x="0" y="0"/>
            <a:ext cx="6257025" cy="696009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 descr="Изображение выглядит как Прямоугольник, Электрические вилки и розетки, домкрат, стена&#10;&#10;Автоматически созданное описание">
            <a:extLst>
              <a:ext uri="{FF2B5EF4-FFF2-40B4-BE49-F238E27FC236}">
                <a16:creationId xmlns:a16="http://schemas.microsoft.com/office/drawing/2014/main" id="{C9DBC95D-851F-1017-309A-EAFA16D065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642" y="1098589"/>
            <a:ext cx="5067739" cy="476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Прямоугольник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2973" y="254524"/>
            <a:ext cx="4823078" cy="803879"/>
          </a:xfrm>
        </p:spPr>
        <p:txBody>
          <a:bodyPr rtlCol="0" anchor="b">
            <a:normAutofit/>
          </a:bodyPr>
          <a:lstStyle/>
          <a:p>
            <a:pPr algn="l"/>
            <a:r>
              <a:rPr lang="ru-RU" sz="2800" dirty="0">
                <a:solidFill>
                  <a:srgbClr val="D1D5DB"/>
                </a:solidFill>
                <a:effectLst/>
                <a:latin typeface="-apple-system"/>
              </a:rPr>
              <a:t>Шрифты и цвета:</a:t>
            </a:r>
            <a:endParaRPr lang="ru-RU" sz="2800" b="0" i="0" dirty="0">
              <a:solidFill>
                <a:srgbClr val="D1D5DB"/>
              </a:solidFill>
              <a:effectLst/>
              <a:latin typeface="-apple-system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8769" y="1644162"/>
            <a:ext cx="4403596" cy="4058751"/>
          </a:xfrm>
        </p:spPr>
        <p:txBody>
          <a:bodyPr rtlCol="0" anchor="t">
            <a:normAutofit/>
          </a:bodyPr>
          <a:lstStyle/>
          <a:p>
            <a:pPr marL="36900" indent="0">
              <a:buNone/>
            </a:pPr>
            <a:r>
              <a:rPr lang="en-US" sz="2000" dirty="0">
                <a:solidFill>
                  <a:schemeClr val="tx1"/>
                </a:solidFill>
                <a:effectLst/>
                <a:latin typeface="Noto Sans" panose="020B0502040204020203" pitchFamily="34" charset="0"/>
              </a:rPr>
              <a:t>Myriad Pro</a:t>
            </a:r>
            <a:endParaRPr lang="ru-RU" sz="2000" dirty="0">
              <a:solidFill>
                <a:schemeClr val="tx1"/>
              </a:solidFill>
            </a:endParaRPr>
          </a:p>
          <a:p>
            <a:pPr marL="36900" indent="0">
              <a:buNone/>
            </a:pPr>
            <a:r>
              <a:rPr lang="en-US" sz="2000" dirty="0">
                <a:solidFill>
                  <a:schemeClr val="tx1"/>
                </a:solidFill>
                <a:effectLst/>
                <a:latin typeface="Noto Sans" panose="020B0502040504020204" pitchFamily="34" charset="0"/>
              </a:rPr>
              <a:t>Montserrat</a:t>
            </a:r>
            <a:endParaRPr lang="ru-RU" sz="2000" dirty="0">
              <a:solidFill>
                <a:schemeClr val="tx1"/>
              </a:solidFill>
              <a:effectLst/>
              <a:latin typeface="Noto Sans" panose="020B0502040504020204" pitchFamily="34" charset="0"/>
            </a:endParaRPr>
          </a:p>
          <a:p>
            <a:pPr marL="36900" indent="0">
              <a:buNone/>
            </a:pPr>
            <a:endParaRPr lang="ru-RU" sz="2400" dirty="0">
              <a:solidFill>
                <a:schemeClr val="tx1"/>
              </a:solidFill>
              <a:effectLst/>
              <a:latin typeface="Noto Sans" panose="020B0502040504020204" pitchFamily="34" charset="0"/>
            </a:endParaRPr>
          </a:p>
          <a:p>
            <a:pPr marL="3690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#FFC499</a:t>
            </a:r>
            <a:endParaRPr lang="ru-RU" sz="2000" dirty="0">
              <a:solidFill>
                <a:schemeClr val="tx1"/>
              </a:solidFill>
            </a:endParaRPr>
          </a:p>
          <a:p>
            <a:pPr marL="3690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#d8d8d8</a:t>
            </a:r>
            <a:endParaRPr lang="ru-RU" sz="2000" dirty="0">
              <a:solidFill>
                <a:schemeClr val="tx1"/>
              </a:solidFill>
            </a:endParaRPr>
          </a:p>
          <a:p>
            <a:pPr marL="3690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#725dff</a:t>
            </a:r>
          </a:p>
          <a:p>
            <a:pPr marL="3690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#9BFFAB</a:t>
            </a:r>
          </a:p>
          <a:p>
            <a:pPr marL="3690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36900" indent="0">
              <a:buNone/>
            </a:pPr>
            <a:endParaRPr lang="ru-RU" sz="2400" dirty="0">
              <a:solidFill>
                <a:schemeClr val="tx1"/>
              </a:solidFill>
            </a:endParaRPr>
          </a:p>
          <a:p>
            <a:pPr marL="36900" indent="0" rtl="0">
              <a:buNone/>
            </a:pPr>
            <a:endParaRPr lang="ru-RU" sz="2400" dirty="0"/>
          </a:p>
        </p:txBody>
      </p:sp>
      <p:sp>
        <p:nvSpPr>
          <p:cNvPr id="25" name="Блок-схема: узел 24">
            <a:extLst>
              <a:ext uri="{FF2B5EF4-FFF2-40B4-BE49-F238E27FC236}">
                <a16:creationId xmlns:a16="http://schemas.microsoft.com/office/drawing/2014/main" id="{8FED9862-D5ED-DA19-262F-7E18F587A446}"/>
              </a:ext>
            </a:extLst>
          </p:cNvPr>
          <p:cNvSpPr/>
          <p:nvPr/>
        </p:nvSpPr>
        <p:spPr>
          <a:xfrm>
            <a:off x="9166905" y="3237836"/>
            <a:ext cx="292856" cy="292856"/>
          </a:xfrm>
          <a:prstGeom prst="flowChartConnector">
            <a:avLst/>
          </a:prstGeom>
          <a:solidFill>
            <a:srgbClr val="E4947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Блок-схема: узел 12">
            <a:extLst>
              <a:ext uri="{FF2B5EF4-FFF2-40B4-BE49-F238E27FC236}">
                <a16:creationId xmlns:a16="http://schemas.microsoft.com/office/drawing/2014/main" id="{8FED9862-D5ED-DA19-262F-7E18F587A446}"/>
              </a:ext>
            </a:extLst>
          </p:cNvPr>
          <p:cNvSpPr/>
          <p:nvPr/>
        </p:nvSpPr>
        <p:spPr>
          <a:xfrm>
            <a:off x="9166905" y="3696936"/>
            <a:ext cx="292856" cy="292856"/>
          </a:xfrm>
          <a:prstGeom prst="flowChartConnector">
            <a:avLst/>
          </a:prstGeom>
          <a:solidFill>
            <a:srgbClr val="715E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Блок-схема: узел 13">
            <a:extLst>
              <a:ext uri="{FF2B5EF4-FFF2-40B4-BE49-F238E27FC236}">
                <a16:creationId xmlns:a16="http://schemas.microsoft.com/office/drawing/2014/main" id="{8FED9862-D5ED-DA19-262F-7E18F587A446}"/>
              </a:ext>
            </a:extLst>
          </p:cNvPr>
          <p:cNvSpPr/>
          <p:nvPr/>
        </p:nvSpPr>
        <p:spPr>
          <a:xfrm>
            <a:off x="9166905" y="4156036"/>
            <a:ext cx="292856" cy="292856"/>
          </a:xfrm>
          <a:prstGeom prst="flowChartConnector">
            <a:avLst/>
          </a:prstGeom>
          <a:solidFill>
            <a:srgbClr val="9BFFA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Блок-схема: узел 14">
            <a:extLst>
              <a:ext uri="{FF2B5EF4-FFF2-40B4-BE49-F238E27FC236}">
                <a16:creationId xmlns:a16="http://schemas.microsoft.com/office/drawing/2014/main" id="{8FED9862-D5ED-DA19-262F-7E18F587A446}"/>
              </a:ext>
            </a:extLst>
          </p:cNvPr>
          <p:cNvSpPr/>
          <p:nvPr/>
        </p:nvSpPr>
        <p:spPr>
          <a:xfrm>
            <a:off x="9166905" y="4615136"/>
            <a:ext cx="292856" cy="292856"/>
          </a:xfrm>
          <a:prstGeom prst="flowChartConnector">
            <a:avLst/>
          </a:prstGeom>
          <a:solidFill>
            <a:srgbClr val="C8C6D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6">
            <a:lum bright="70000" contrast="-70000"/>
          </a:blip>
          <a:stretch>
            <a:fillRect/>
          </a:stretch>
        </p:blipFill>
        <p:spPr>
          <a:xfrm>
            <a:off x="227332" y="1746741"/>
            <a:ext cx="2574754" cy="3364517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B4772D3-4340-0393-8E62-07470A69C717}"/>
              </a:ext>
            </a:extLst>
          </p:cNvPr>
          <p:cNvSpPr/>
          <p:nvPr/>
        </p:nvSpPr>
        <p:spPr>
          <a:xfrm>
            <a:off x="3003836" y="0"/>
            <a:ext cx="3270909" cy="6858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0" name="Рисунок 39" descr="Изображение выглядит как снимок экрана, черный,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491D472E-5F65-9DF1-9C44-48D2FB7A7F0C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358244" y="1774438"/>
            <a:ext cx="2529516" cy="330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390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Прямоугольник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2973" y="254524"/>
            <a:ext cx="4823078" cy="803879"/>
          </a:xfrm>
        </p:spPr>
        <p:txBody>
          <a:bodyPr rtlCol="0" anchor="b">
            <a:normAutofit/>
          </a:bodyPr>
          <a:lstStyle/>
          <a:p>
            <a:pPr algn="l"/>
            <a:r>
              <a:rPr lang="ru-RU" sz="2800" dirty="0">
                <a:solidFill>
                  <a:srgbClr val="D1D5DB"/>
                </a:solidFill>
                <a:effectLst/>
                <a:latin typeface="-apple-system"/>
              </a:rPr>
              <a:t>Варианты логотипа:</a:t>
            </a:r>
            <a:endParaRPr lang="ru-RU" sz="2800" b="0" i="0" dirty="0">
              <a:solidFill>
                <a:srgbClr val="D1D5DB"/>
              </a:solidFill>
              <a:effectLst/>
              <a:latin typeface="-apple-system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6955" y="1539324"/>
            <a:ext cx="4403596" cy="4058751"/>
          </a:xfrm>
        </p:spPr>
        <p:txBody>
          <a:bodyPr rtlCol="0" anchor="t">
            <a:normAutofit/>
          </a:bodyPr>
          <a:lstStyle/>
          <a:p>
            <a:pPr marL="3690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36900" indent="0">
              <a:buNone/>
            </a:pPr>
            <a:r>
              <a:rPr lang="ru-RU" sz="2400" dirty="0">
                <a:solidFill>
                  <a:schemeClr val="tx1"/>
                </a:solidFill>
                <a:latin typeface="Myriad Pro"/>
              </a:rPr>
              <a:t>Вертикальный</a:t>
            </a:r>
          </a:p>
          <a:p>
            <a:r>
              <a:rPr lang="ru-RU" sz="2400" dirty="0">
                <a:solidFill>
                  <a:schemeClr val="tx1"/>
                </a:solidFill>
                <a:latin typeface="Myriad Pro"/>
              </a:rPr>
              <a:t>черный</a:t>
            </a:r>
          </a:p>
          <a:p>
            <a:r>
              <a:rPr lang="ru-RU" sz="2400" dirty="0">
                <a:solidFill>
                  <a:schemeClr val="tx1"/>
                </a:solidFill>
                <a:latin typeface="Myriad Pro"/>
              </a:rPr>
              <a:t>белый</a:t>
            </a:r>
          </a:p>
          <a:p>
            <a:r>
              <a:rPr lang="ru-RU" sz="2400" dirty="0">
                <a:solidFill>
                  <a:schemeClr val="tx1"/>
                </a:solidFill>
                <a:latin typeface="Myriad Pro"/>
              </a:rPr>
              <a:t>бежевый</a:t>
            </a:r>
          </a:p>
          <a:p>
            <a:pPr marL="36900" indent="0">
              <a:buNone/>
            </a:pPr>
            <a:r>
              <a:rPr lang="ru-RU" sz="2400" dirty="0">
                <a:solidFill>
                  <a:schemeClr val="tx1"/>
                </a:solidFill>
                <a:latin typeface="Myriad Pro"/>
              </a:rPr>
              <a:t>Горизонтальный</a:t>
            </a:r>
          </a:p>
          <a:p>
            <a:r>
              <a:rPr lang="ru-RU" sz="2400" dirty="0">
                <a:solidFill>
                  <a:schemeClr val="tx1"/>
                </a:solidFill>
                <a:latin typeface="Myriad Pro"/>
              </a:rPr>
              <a:t>черный</a:t>
            </a:r>
          </a:p>
          <a:p>
            <a:pPr marL="36900" indent="0" rtl="0">
              <a:buNone/>
            </a:pPr>
            <a:endParaRPr lang="ru-RU" sz="2400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6">
            <a:lum bright="70000" contrast="-70000"/>
          </a:blip>
          <a:stretch>
            <a:fillRect/>
          </a:stretch>
        </p:blipFill>
        <p:spPr>
          <a:xfrm>
            <a:off x="368013" y="254524"/>
            <a:ext cx="2180524" cy="2849364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B4772D3-4340-0393-8E62-07470A69C717}"/>
              </a:ext>
            </a:extLst>
          </p:cNvPr>
          <p:cNvSpPr/>
          <p:nvPr/>
        </p:nvSpPr>
        <p:spPr>
          <a:xfrm>
            <a:off x="3003836" y="-9440"/>
            <a:ext cx="3271036" cy="686744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7"/>
          <a:srcRect l="5615" t="56151" r="4548" b="4276"/>
          <a:stretch/>
        </p:blipFill>
        <p:spPr>
          <a:xfrm>
            <a:off x="-57007" y="3370658"/>
            <a:ext cx="3117851" cy="348734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20350" y="4435287"/>
            <a:ext cx="2438008" cy="1358085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 rotWithShape="1">
          <a:blip r:embed="rId9"/>
          <a:srcRect t="-1" b="28448"/>
          <a:stretch/>
        </p:blipFill>
        <p:spPr>
          <a:xfrm>
            <a:off x="3012759" y="0"/>
            <a:ext cx="3253190" cy="3378200"/>
          </a:xfrm>
          <a:prstGeom prst="rect">
            <a:avLst/>
          </a:prstGeom>
        </p:spPr>
      </p:pic>
      <p:pic>
        <p:nvPicPr>
          <p:cNvPr id="40" name="Рисунок 39" descr="Изображение выглядит как снимок экрана, черный,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491D472E-5F65-9DF1-9C44-48D2FB7A7F0C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tx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559416" y="365973"/>
            <a:ext cx="2260132" cy="295671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0748" y="3650562"/>
            <a:ext cx="2731640" cy="302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38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3" y="10"/>
            <a:ext cx="6265647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2973" y="431800"/>
            <a:ext cx="4823078" cy="970450"/>
          </a:xfrm>
        </p:spPr>
        <p:txBody>
          <a:bodyPr rtlCol="0" anchor="b">
            <a:normAutofit/>
          </a:bodyPr>
          <a:lstStyle/>
          <a:p>
            <a:pPr algn="l"/>
            <a:r>
              <a:rPr lang="ru-RU" sz="2800" b="0" i="0" dirty="0">
                <a:solidFill>
                  <a:srgbClr val="D1D5DB"/>
                </a:solidFill>
                <a:effectLst/>
                <a:latin typeface="Myriad Pro"/>
              </a:rPr>
              <a:t>Оформление фотографий или иллюстраций:</a:t>
            </a: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3648" y="2086734"/>
            <a:ext cx="4403596" cy="4058751"/>
          </a:xfrm>
        </p:spPr>
        <p:txBody>
          <a:bodyPr rtlCol="0" anchor="t">
            <a:normAutofit/>
          </a:bodyPr>
          <a:lstStyle/>
          <a:p>
            <a:r>
              <a:rPr lang="ru-RU" sz="2000" b="0" i="0" dirty="0">
                <a:solidFill>
                  <a:srgbClr val="D1D5DB"/>
                </a:solidFill>
                <a:effectLst/>
                <a:latin typeface="-apple-system"/>
              </a:rPr>
              <a:t>Фотографии и иллюстрации должны отражать основную идею бренда (качество, эксклюзивность, новые вкусы)</a:t>
            </a:r>
          </a:p>
          <a:p>
            <a:r>
              <a:rPr lang="ru-RU" sz="2000" b="0" i="0" dirty="0">
                <a:solidFill>
                  <a:srgbClr val="D1D5DB"/>
                </a:solidFill>
                <a:effectLst/>
                <a:latin typeface="-apple-system"/>
              </a:rPr>
              <a:t>Фотографии должны быть высокого разрешения и соответствовать нашим корпоративным цветам</a:t>
            </a:r>
          </a:p>
          <a:p>
            <a:pPr rtl="0"/>
            <a:endParaRPr lang="ru-RU" sz="2400" dirty="0"/>
          </a:p>
        </p:txBody>
      </p:sp>
      <p:pic>
        <p:nvPicPr>
          <p:cNvPr id="7" name="Рисунок 6" descr="Изображение выглядит как коробка, Предметная фотография, натюрморт, бутылка&#10;&#10;Автоматически созданное описание">
            <a:extLst>
              <a:ext uri="{FF2B5EF4-FFF2-40B4-BE49-F238E27FC236}">
                <a16:creationId xmlns:a16="http://schemas.microsoft.com/office/drawing/2014/main" id="{73FAC505-35D4-8F42-311C-E22C45982D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634451" y="0"/>
            <a:ext cx="9891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6022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6071_TF55705232.potx" id="{C98A10B3-D14C-4FE8-A340-4D708DD4B997}" vid="{AFA89DFD-EE24-4CEA-9681-B0785EAC41E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3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4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purl.org/dc/terms/"/>
    <ds:schemaRef ds:uri="16c05727-aa75-4e4a-9b5f-8a80a1165891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{C310D619-9FC7-49D4-9EE0-1AFBF729D7D6}tf55705232_win32</Template>
  <TotalTime>293</TotalTime>
  <Words>172</Words>
  <Application>Microsoft Office PowerPoint</Application>
  <PresentationFormat>Широкоэкранный</PresentationFormat>
  <Paragraphs>31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5" baseType="lpstr">
      <vt:lpstr>-apple-system</vt:lpstr>
      <vt:lpstr>Calibri</vt:lpstr>
      <vt:lpstr>Goudy Old Style</vt:lpstr>
      <vt:lpstr>Montserrat</vt:lpstr>
      <vt:lpstr>Myriad Pro</vt:lpstr>
      <vt:lpstr>Noto Sans</vt:lpstr>
      <vt:lpstr>Times New Roman</vt:lpstr>
      <vt:lpstr>Trebuchet MS</vt:lpstr>
      <vt:lpstr>Wingdings 2</vt:lpstr>
      <vt:lpstr>СланецVTI</vt:lpstr>
      <vt:lpstr>KALASHNIK</vt:lpstr>
      <vt:lpstr> </vt:lpstr>
      <vt:lpstr>Шрифты и цвета:</vt:lpstr>
      <vt:lpstr>Варианты логотипа:</vt:lpstr>
      <vt:lpstr>Оформление фотографий или иллюстраций: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Kalashnik</dc:title>
  <dc:creator>Дмитрий Калашник</dc:creator>
  <cp:lastModifiedBy>Безуглая</cp:lastModifiedBy>
  <cp:revision>15</cp:revision>
  <dcterms:created xsi:type="dcterms:W3CDTF">2023-05-19T22:46:54Z</dcterms:created>
  <dcterms:modified xsi:type="dcterms:W3CDTF">2024-04-08T08:10:22Z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